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1"/>
    <p:restoredTop sz="94658"/>
  </p:normalViewPr>
  <p:slideViewPr>
    <p:cSldViewPr snapToGrid="0">
      <p:cViewPr varScale="1">
        <p:scale>
          <a:sx n="88" d="100"/>
          <a:sy n="88" d="100"/>
        </p:scale>
        <p:origin x="208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E07E21F-2B02-4992-8971-44602C640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F8FE4BA-856D-E43A-F831-FBB3EBF64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9FF1356-60D6-A15B-13BE-78EA8A1C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B0A038A-3402-0E45-5183-414FB02E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85B7DA9-C82F-D476-AB5C-5C18A294F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718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3C23FB-02D6-7107-23EB-E0C769C68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C5C7411E-3253-493B-7834-07DD52307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6FE6D6B-AFD2-A1A8-89D3-15E0255B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DF3080F-95D5-0003-5585-A454EF324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94EB738-D13E-1075-D895-E6980E55A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2680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780E8180-E600-B376-8974-DCF0886BC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40B9813C-9C68-2022-40BB-97800D2BB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6BB8CCC-DCDF-2FAA-5795-02662A95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D0C39B2-B731-27F0-FA2E-6F34221C8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DF829BE-97C3-CAC0-AC9F-E5370BFB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085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E26A250-3EC5-FEC4-25D1-3A8382AEC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0591763-2286-F3C8-AE25-A7E98C037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4ECCB8A-A9DF-6202-A418-B0C79EB89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4CB06CC-E00A-48E7-517E-9164D2AB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2B7E819-A847-AE7A-3040-52DD78644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7103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EF3FDC1-8DC1-8579-2B7D-98679164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F4718A3-7CE7-47BF-537A-06712F7CB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D0B6905-0C12-53CB-41A9-D4A1E0CB9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E30177B-4D8E-CDA9-83FE-86A15A6E5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693E983-1D11-00F5-6CB4-6640FC28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3576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070177C-B005-5183-791A-078F32A6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42AD906-B39E-FE06-FB74-D39FD9C1A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48FA68A-CEC2-F95A-78FD-3E9D181A3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2246A3F-FFFB-64CF-6382-A7CCC764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7DD06F4E-7BC9-494A-3C4B-A187F9CCE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6DFAA97-426C-0436-2921-63B4B196E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214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2C7ADA-9D7B-DA52-9639-9D29C03B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F1448C6-D96A-96BA-B1B4-027CB20D1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9B23537-627A-132F-7DB4-A3C4FA2B9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2C66697B-A319-A7A9-70BD-995BA0DE0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4C73CA51-3433-2A36-7060-BF71E2BF4E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A9E4C482-D592-5C62-0A27-4FF1374D5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C9B5739A-D9BE-6B8D-A3BF-B8EF770B8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45D3934E-65BD-3010-B1E7-516ADD24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5403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EB5B43F-040A-0C16-D8E5-9461C816C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B3E6C49-6A95-265F-8C31-841F0EFC6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9EA49D8-4C78-683E-23DE-3CD6E9279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78FF45D-ABA2-89AD-1430-07993D362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7585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08A819B2-B804-5025-0D5A-03DC39C0C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28CDE87C-9CD0-1A05-FBBC-1FB8BB759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2564C36-FD55-50E7-C8F1-2D5B1FB23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56427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60BCDC6-B1A2-E5F6-21D4-B06DF5AF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75FB405-3FCE-F9F1-5231-744026DF3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F2375C9-E0E8-02C1-9C2E-BC4CCEEB4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1A0B3275-4529-DA89-C858-A1D71F0D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4A54CDB-08E5-FD1D-3BC4-68C23BF4C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B938696-2BDA-023B-FBC3-23EB8A6C4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1092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9A5243-8228-5025-E01F-4566CB3E1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FCB25E6C-943D-E0CD-3B7E-F41450CE5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D3C31CE-6F85-696A-DA5B-49F91DA67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496F490-647A-7543-3ECA-8A1E28329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AA358DE-CD96-C4F3-EFD7-116733A93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D4339E0-6CA2-C869-9E89-23122841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9216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BD69E439-3B4E-AED7-11A7-B708F68B8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98E2279-AD02-E396-EE58-566F9D024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BA9A8A8-7AE1-C781-BBFA-8CA285BCB1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DBDC7C-BB70-ED43-B2F0-76B3F4885652}" type="datetimeFigureOut">
              <a:rPr lang="cs-CZ" smtClean="0"/>
              <a:t>02.01.2026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6FF78E-696E-8D8C-8A72-872920BE6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A214645-4635-7C51-6B19-3B2394C88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F764D6-27DC-824D-AED7-3FB6E79F68B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6877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DA6E8A8-55BA-77AE-8AE4-3874511FF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cs-CZ" sz="4800" dirty="0" err="1">
                <a:solidFill>
                  <a:srgbClr val="FFFFFF"/>
                </a:solidFill>
              </a:rPr>
              <a:t>ToxiRádce</a:t>
            </a:r>
            <a:endParaRPr lang="cs-CZ" sz="4800" dirty="0"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3D16A2E-E7BE-E12F-EF85-D2F1B845B8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cs-CZ" dirty="0"/>
              <a:t>ANATOLII SHYROKOV 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28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DF83BEE-CB2C-1BD2-AD4E-506EE4604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25977"/>
            <a:ext cx="10515599" cy="1074000"/>
          </a:xfrm>
        </p:spPr>
        <p:txBody>
          <a:bodyPr/>
          <a:lstStyle/>
          <a:p>
            <a:r>
              <a:rPr lang="cs-CZ" dirty="0"/>
              <a:t>Analýza problému současného webu.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346BB5-38C1-B676-395A-BF3899CDD56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3284" y="1334156"/>
            <a:ext cx="4231758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Současný web TIS obsahuje „strašnou raketu informací“ a je pro člověka v akutním stresu naprosto nepřehledný. Člověk s otravou nedokáže číst bloky textu; potřebuje okamžitý návod. Pokud informaci hledá příliš dlouho, ztrácí drahocenný čas na záchranu. Dalším problémem je absence třídění – operátoři jsou přetíženi banálními dotazy, zatímco kritické případy se nemusí dovolat.</a:t>
            </a:r>
            <a:r>
              <a:rPr lang="cs-CZ" altLang="cs-CZ" sz="2000" dirty="0">
                <a:solidFill>
                  <a:srgbClr val="000000"/>
                </a:solidFill>
                <a:latin typeface="-webkit-standard"/>
              </a:rPr>
              <a:t> Pro to bych sem přidal kategorie rozdělení lidi</a:t>
            </a:r>
            <a:endParaRPr kumimoji="0" lang="cs-CZ" altLang="cs-CZ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506A6FEF-4D9F-AD9F-5ABD-751CD1119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977671"/>
              </p:ext>
            </p:extLst>
          </p:nvPr>
        </p:nvGraphicFramePr>
        <p:xfrm>
          <a:off x="4784648" y="1148317"/>
          <a:ext cx="6985593" cy="5031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2599">
                  <a:extLst>
                    <a:ext uri="{9D8B030D-6E8A-4147-A177-3AD203B41FA5}">
                      <a16:colId xmlns:a16="http://schemas.microsoft.com/office/drawing/2014/main" val="1561014338"/>
                    </a:ext>
                  </a:extLst>
                </a:gridCol>
                <a:gridCol w="2402599">
                  <a:extLst>
                    <a:ext uri="{9D8B030D-6E8A-4147-A177-3AD203B41FA5}">
                      <a16:colId xmlns:a16="http://schemas.microsoft.com/office/drawing/2014/main" val="608095202"/>
                    </a:ext>
                  </a:extLst>
                </a:gridCol>
                <a:gridCol w="2180395">
                  <a:extLst>
                    <a:ext uri="{9D8B030D-6E8A-4147-A177-3AD203B41FA5}">
                      <a16:colId xmlns:a16="http://schemas.microsoft.com/office/drawing/2014/main" val="908510117"/>
                    </a:ext>
                  </a:extLst>
                </a:gridCol>
              </a:tblGrid>
              <a:tr h="1184079">
                <a:tc>
                  <a:txBody>
                    <a:bodyPr/>
                    <a:lstStyle/>
                    <a:p>
                      <a:r>
                        <a:rPr lang="cs-CZ" dirty="0"/>
                        <a:t>Co je na webu špatně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Proč je to problém?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Jak to </a:t>
                      </a:r>
                      <a:r>
                        <a:rPr lang="cs-CZ" dirty="0" err="1"/>
                        <a:t>ToxiRádce</a:t>
                      </a:r>
                      <a:r>
                        <a:rPr lang="cs-CZ" dirty="0"/>
                        <a:t> opravuje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897688"/>
                  </a:ext>
                </a:extLst>
              </a:tr>
              <a:tr h="1012132">
                <a:tc>
                  <a:txBody>
                    <a:bodyPr/>
                    <a:lstStyle/>
                    <a:p>
                      <a:r>
                        <a:rPr lang="cs-CZ" sz="1600" dirty="0"/>
                        <a:t>Příliš mnoho textu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V panice nikdo nečte dlouhé návody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Ikony: místo čtení dlouhého textu uživatel jen kliká na obrazovku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071799"/>
                  </a:ext>
                </a:extLst>
              </a:tr>
              <a:tr h="891215">
                <a:tc>
                  <a:txBody>
                    <a:bodyPr/>
                    <a:lstStyle/>
                    <a:p>
                      <a:r>
                        <a:rPr lang="cs-CZ" sz="1600" dirty="0"/>
                        <a:t>Chybí kontrola stavu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Lidé začnou vyplňovat data i u těch kritických co nedýchají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Pojistka: První otázka na bezvědomí. (kriticky případ)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706512"/>
                  </a:ext>
                </a:extLst>
              </a:tr>
              <a:tr h="1012132">
                <a:tc>
                  <a:txBody>
                    <a:bodyPr/>
                    <a:lstStyle/>
                    <a:p>
                      <a:r>
                        <a:rPr lang="cs-CZ" sz="1600" dirty="0"/>
                        <a:t>Složité hledaní názvů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Uživatel si nemusí pamatovat co přesně dítě snědlo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Foto: možnost vyfotit látku nebo houbu nebo obal od léku  co dítě snědlo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315372"/>
                  </a:ext>
                </a:extLst>
              </a:tr>
              <a:tr h="780787">
                <a:tc>
                  <a:txBody>
                    <a:bodyPr/>
                    <a:lstStyle/>
                    <a:p>
                      <a:r>
                        <a:rPr lang="cs-CZ" sz="1600" dirty="0"/>
                        <a:t>Žádné rozdělení lidi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Operátor neví u koho je největší akutní problém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600" dirty="0"/>
                        <a:t>Barevný filtr: systém sám pozná kdo  má prioritu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37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7256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292B695-D2AD-D945-58F6-81CD80D8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5400"/>
              <a:t>Uživatelský cil persona A (Dítě)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9B5BA5-74A2-A362-B58B-2CE8549F0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cs-CZ" sz="2000" dirty="0"/>
              <a:t>Kdo: Matka s 3 letým </a:t>
            </a:r>
            <a:r>
              <a:rPr lang="cs-CZ" sz="2000" dirty="0" err="1"/>
              <a:t>batolem</a:t>
            </a:r>
            <a:r>
              <a:rPr lang="cs-CZ" sz="2000" dirty="0"/>
              <a:t>(15 kg) Situace: dítě snědlo polovinu tablety do myčky, pláče a slintá.</a:t>
            </a:r>
          </a:p>
          <a:p>
            <a:r>
              <a:rPr lang="cs-CZ" sz="2000" dirty="0"/>
              <a:t>Hlavní cíl (User </a:t>
            </a:r>
            <a:r>
              <a:rPr lang="cs-CZ" sz="2000" dirty="0" err="1"/>
              <a:t>Goal</a:t>
            </a:r>
            <a:r>
              <a:rPr lang="cs-CZ" sz="2000" dirty="0"/>
              <a:t>):</a:t>
            </a:r>
          </a:p>
          <a:p>
            <a:r>
              <a:rPr lang="cs-CZ" sz="2000" dirty="0"/>
              <a:t>Okamžité zjištění rizika: Chce vědět, zda je tableta pro tak malé dítě smrtelně jedovatá.</a:t>
            </a:r>
          </a:p>
          <a:p>
            <a:r>
              <a:rPr lang="cs-CZ" sz="2000" dirty="0"/>
              <a:t>Prioritní pomoc: Potřebuje být okamžitě spojena s operátorem bez čekaní ve frontě(Priority call)</a:t>
            </a:r>
          </a:p>
          <a:p>
            <a:r>
              <a:rPr lang="cs-CZ" sz="2000" dirty="0"/>
              <a:t>Potřeba v aplikaci:</a:t>
            </a:r>
          </a:p>
          <a:p>
            <a:r>
              <a:rPr lang="cs-CZ" sz="2000" dirty="0"/>
              <a:t>Bezpečností pojistka proti dušení</a:t>
            </a:r>
          </a:p>
          <a:p>
            <a:r>
              <a:rPr lang="cs-CZ" sz="2000" dirty="0"/>
              <a:t>Jasná instrukce první pomoc (přiklad, </a:t>
            </a:r>
            <a:r>
              <a:rPr lang="cs-CZ" sz="2000" dirty="0" err="1"/>
              <a:t>oplachnete</a:t>
            </a:r>
            <a:r>
              <a:rPr lang="cs-CZ" sz="2000" dirty="0"/>
              <a:t> ústa dítěti)</a:t>
            </a:r>
          </a:p>
        </p:txBody>
      </p:sp>
      <p:pic>
        <p:nvPicPr>
          <p:cNvPr id="4" name="Obrázek 3" descr="Obsah obrázku skica, kresba, ilustrace, umění&#10;&#10;Obsah generovaný pomocí AI může být nesprávný.">
            <a:extLst>
              <a:ext uri="{FF2B5EF4-FFF2-40B4-BE49-F238E27FC236}">
                <a16:creationId xmlns:a16="http://schemas.microsoft.com/office/drawing/2014/main" id="{1F5A2C78-4AB7-6B1B-7C6F-14A84656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443" r="26442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34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EE61601-7056-DB3B-188F-1E98BC22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5400" dirty="0" err="1"/>
              <a:t>Uživateslký</a:t>
            </a:r>
            <a:r>
              <a:rPr lang="cs-CZ" sz="5400" dirty="0"/>
              <a:t> cil persona B(Dospělý muž)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65B038B-D229-CF6A-2922-1C7723435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cs-CZ" sz="1900" dirty="0"/>
              <a:t>Kdo: Muž 55 let v lese, podezření na otravu houbami.</a:t>
            </a:r>
          </a:p>
          <a:p>
            <a:r>
              <a:rPr lang="cs-CZ" sz="1900" dirty="0"/>
              <a:t>Situace: Je dezorientovaný, má halucinace a špatně se vyjadřuje.</a:t>
            </a:r>
          </a:p>
          <a:p>
            <a:r>
              <a:rPr lang="cs-CZ" sz="1900" dirty="0"/>
              <a:t>Hlavní cíl(User </a:t>
            </a:r>
            <a:r>
              <a:rPr lang="cs-CZ" sz="1900" dirty="0" err="1"/>
              <a:t>Goal</a:t>
            </a:r>
            <a:r>
              <a:rPr lang="cs-CZ" sz="1900" dirty="0"/>
              <a:t>)</a:t>
            </a:r>
          </a:p>
          <a:p>
            <a:r>
              <a:rPr lang="cs-CZ" sz="1900" dirty="0"/>
              <a:t>Vizuální identifikace: Potřebuje, aby odborník viděl zbytky hub, protože je sám nedokáže popsat.</a:t>
            </a:r>
          </a:p>
          <a:p>
            <a:r>
              <a:rPr lang="cs-CZ" sz="1900" dirty="0"/>
              <a:t>Překonání komunikační bariéry: Odeslaní dat(poloha, fotka, čas požití) ještě před zahájením hovoru.</a:t>
            </a:r>
          </a:p>
          <a:p>
            <a:r>
              <a:rPr lang="cs-CZ" sz="1900" dirty="0"/>
              <a:t>Potřeba v aplikaci:</a:t>
            </a:r>
          </a:p>
          <a:p>
            <a:r>
              <a:rPr lang="cs-CZ" sz="1900" dirty="0"/>
              <a:t>Funkce fotoaparátu pro nahrání snímku houby.</a:t>
            </a:r>
          </a:p>
          <a:p>
            <a:r>
              <a:rPr lang="cs-CZ" sz="1900" dirty="0"/>
              <a:t>Jednoduché rozhraní s velkými tlačítky (kvůli rozostřenému vidění).</a:t>
            </a:r>
          </a:p>
        </p:txBody>
      </p:sp>
      <p:pic>
        <p:nvPicPr>
          <p:cNvPr id="4" name="Obrázek 3" descr="Obsah obrázku skica, obraz, umění, kresba&#10;&#10;Obsah generovaný pomocí AI může být nesprávný.">
            <a:extLst>
              <a:ext uri="{FF2B5EF4-FFF2-40B4-BE49-F238E27FC236}">
                <a16:creationId xmlns:a16="http://schemas.microsoft.com/office/drawing/2014/main" id="{5C8C25BE-5831-D8A9-64D3-0D1521387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68" r="32317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76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9219398-33CB-C2AB-9464-EBB78ED6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5000" dirty="0"/>
              <a:t>Uživatelský cil persona C (Mladý dospělý)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B2B1F35-E93E-DC9A-C7E5-1DDE4DC37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cs-CZ" sz="1900"/>
              <a:t>Kdo: Mladý muž (22 let) , politi chemikálií (čistič Krtek).</a:t>
            </a:r>
          </a:p>
          <a:p>
            <a:r>
              <a:rPr lang="cs-CZ" sz="1900"/>
              <a:t>Situace: Má silně zarudlou ruku, pálí to, ale komunikuje normálně.</a:t>
            </a:r>
          </a:p>
          <a:p>
            <a:r>
              <a:rPr lang="cs-CZ" sz="1900"/>
              <a:t>Hlavní cíl(User Goal):</a:t>
            </a:r>
          </a:p>
          <a:p>
            <a:r>
              <a:rPr lang="cs-CZ" sz="1900"/>
              <a:t>Rychlá instrukce: Chce vědět, čím ruku opláchnout ( voda vs. Neutralizace), aniž by musel zdlouhavě volat.</a:t>
            </a:r>
          </a:p>
          <a:p>
            <a:r>
              <a:rPr lang="cs-CZ" sz="1900"/>
              <a:t>Odlehčení linky: Pokud nejde o život, stačí mu (zelená karta = domácí ošetření), aby neblokoval linku.</a:t>
            </a:r>
          </a:p>
          <a:p>
            <a:r>
              <a:rPr lang="cs-CZ" sz="1900"/>
              <a:t>Potřeba v aplikaci: </a:t>
            </a:r>
          </a:p>
          <a:p>
            <a:r>
              <a:rPr lang="cs-CZ" sz="1900"/>
              <a:t>Automatické vygenerování postupu první pomoci na displeji.</a:t>
            </a:r>
          </a:p>
          <a:p>
            <a:r>
              <a:rPr lang="cs-CZ" sz="1900"/>
              <a:t>Možnost zpětného zavolání, jen pokud se stav zhorší.</a:t>
            </a:r>
          </a:p>
        </p:txBody>
      </p:sp>
      <p:pic>
        <p:nvPicPr>
          <p:cNvPr id="4" name="Obrázek 3" descr="Obsah obrázku skica, ilustrace, umění, Perokresba&#10;&#10;Obsah generovaný pomocí AI může být nesprávný.">
            <a:extLst>
              <a:ext uri="{FF2B5EF4-FFF2-40B4-BE49-F238E27FC236}">
                <a16:creationId xmlns:a16="http://schemas.microsoft.com/office/drawing/2014/main" id="{B1AB8E57-50BD-A942-6954-B8F8C25446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678" r="35206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374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EDDE0F-67AF-0B86-BEEC-A8CC91895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cs-CZ" dirty="0"/>
              <a:t>Scénář použiti A – identifikace neznámé látky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247B166-FCA6-188B-6074-81530997A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/>
              <a:t>Název: Identifikace látky pomoci fotografie.</a:t>
            </a:r>
          </a:p>
          <a:p>
            <a:r>
              <a:rPr lang="cs-CZ" dirty="0"/>
              <a:t>Uživatel: Persona B (dospělý muž, houbař, zmatený)</a:t>
            </a:r>
          </a:p>
          <a:p>
            <a:r>
              <a:rPr lang="cs-CZ" dirty="0"/>
              <a:t>Situace: Muž je v lese, našel zbytky hub, je mu zle a nedokáže houbu popsat slovy.</a:t>
            </a:r>
          </a:p>
          <a:p>
            <a:r>
              <a:rPr lang="cs-CZ" dirty="0"/>
              <a:t>Kroky v aplikaci:</a:t>
            </a:r>
          </a:p>
          <a:p>
            <a:r>
              <a:rPr lang="cs-CZ" dirty="0"/>
              <a:t>1. Uživatel potvrdí bezpečností pojistku (není v bezvědomí).</a:t>
            </a:r>
          </a:p>
          <a:p>
            <a:r>
              <a:rPr lang="cs-CZ" dirty="0"/>
              <a:t>2. V kroku (identifikace) </a:t>
            </a:r>
            <a:r>
              <a:rPr lang="cs-CZ" dirty="0" err="1"/>
              <a:t>zvoli</a:t>
            </a:r>
            <a:r>
              <a:rPr lang="cs-CZ" dirty="0"/>
              <a:t> možnost [VYFOTIT].</a:t>
            </a:r>
          </a:p>
          <a:p>
            <a:r>
              <a:rPr lang="cs-CZ" dirty="0"/>
              <a:t>3. Nahraje fotografii zbytku houby.</a:t>
            </a:r>
          </a:p>
          <a:p>
            <a:r>
              <a:rPr lang="cs-CZ" dirty="0"/>
              <a:t>4. Systém vyhodnotí riziko jako Oranžové (konzultace)</a:t>
            </a:r>
          </a:p>
          <a:p>
            <a:r>
              <a:rPr lang="cs-CZ" dirty="0"/>
              <a:t>5. Data i fotka se odešlou operátorovi TIS ještě před spojením hovoru.</a:t>
            </a:r>
          </a:p>
        </p:txBody>
      </p:sp>
    </p:spTree>
    <p:extLst>
      <p:ext uri="{BB962C8B-B14F-4D97-AF65-F5344CB8AC3E}">
        <p14:creationId xmlns:p14="http://schemas.microsoft.com/office/powerpoint/2010/main" val="433818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1943B9-A2CC-4280-8E77-B4195B089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Scénář použiti B (</a:t>
            </a:r>
            <a:r>
              <a:rPr lang="cs-CZ" dirty="0" err="1"/>
              <a:t>třidění</a:t>
            </a:r>
            <a:r>
              <a:rPr lang="cs-CZ" dirty="0"/>
              <a:t>) u dítěte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804DA66-118E-1446-3EE3-6163615E3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/>
              <a:t>Název: Vypočet rizika podle hmotností dítěte </a:t>
            </a:r>
          </a:p>
          <a:p>
            <a:r>
              <a:rPr lang="cs-CZ" dirty="0"/>
              <a:t>Uživatel: Persona A ( Matka s 3 letým dítětem)</a:t>
            </a:r>
          </a:p>
          <a:p>
            <a:r>
              <a:rPr lang="cs-CZ" dirty="0"/>
              <a:t>Situace: Dítě snědlo polovinu tablety do myčky. Matka je ve stresu.</a:t>
            </a:r>
          </a:p>
          <a:p>
            <a:r>
              <a:rPr lang="cs-CZ" dirty="0"/>
              <a:t>Kroky v aplikaci:</a:t>
            </a:r>
          </a:p>
          <a:p>
            <a:r>
              <a:rPr lang="cs-CZ" dirty="0"/>
              <a:t>1.Matka vybere věk (0-3 roky) a zadá váhu 15 kg.)</a:t>
            </a:r>
          </a:p>
          <a:p>
            <a:r>
              <a:rPr lang="cs-CZ" dirty="0"/>
              <a:t>2. Vybere cestu vstupu(Snědl/Vypil) a zadá Tableta do myčky.</a:t>
            </a:r>
          </a:p>
          <a:p>
            <a:r>
              <a:rPr lang="cs-CZ" dirty="0"/>
              <a:t>3. Aplikace automaticky </a:t>
            </a:r>
            <a:r>
              <a:rPr lang="cs-CZ" dirty="0" err="1"/>
              <a:t>přepočitá</a:t>
            </a:r>
            <a:r>
              <a:rPr lang="cs-CZ" dirty="0"/>
              <a:t> toxicitu na váhu dítěte.</a:t>
            </a:r>
          </a:p>
          <a:p>
            <a:r>
              <a:rPr lang="cs-CZ" dirty="0"/>
              <a:t>4. Systém zobrazí Červený </a:t>
            </a:r>
            <a:r>
              <a:rPr lang="cs-CZ" dirty="0" err="1"/>
              <a:t>kod</a:t>
            </a:r>
            <a:r>
              <a:rPr lang="cs-CZ" dirty="0"/>
              <a:t>(KRITICKE RIZIKO)</a:t>
            </a:r>
          </a:p>
          <a:p>
            <a:r>
              <a:rPr lang="cs-CZ" dirty="0"/>
              <a:t>5.Zobrazí se okamžitý pokyn: Nezvracet, Vypláchnout ústa a tlačítko pro volání 155.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47283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137CAAB-8C8D-6845-0D17-09972D9E9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1219B29-E5C3-0D36-B381-321E56386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0558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B267AE2-5BA9-8F1C-CEA1-EDDA170E3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3D516F1-9EDD-6903-8ECE-BF25121A7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89564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CDAE6F-A395-46F7-DC7B-C03F276E5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5327A1-43A7-E636-5C52-BECD56CE2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80323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CBD059C-209A-E38F-EFD6-5EB31C77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MOTIVACE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4D93C4F-A36D-2E43-0F1A-CF96F4662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Současný stres volajících a nutnost zdlouhavého dotazování na linkách TIS zpožďují záchranu, což projekt </a:t>
            </a:r>
            <a:r>
              <a:rPr lang="cs-CZ" dirty="0" err="1"/>
              <a:t>ToxiRádce</a:t>
            </a:r>
            <a:r>
              <a:rPr lang="cs-CZ" dirty="0"/>
              <a:t> řeší zavedením chytrého webového formuláře pro předběžný sběr a vyhodnocení dat o pacientovi a látce. Cílem je tímto filtrem ulevit přetíženým operátorům, eliminovat chyby a výrazně zrychlit poskytnutí odborné pomoci v situacích ohrožujících život</a:t>
            </a:r>
          </a:p>
        </p:txBody>
      </p:sp>
    </p:spTree>
    <p:extLst>
      <p:ext uri="{BB962C8B-B14F-4D97-AF65-F5344CB8AC3E}">
        <p14:creationId xmlns:p14="http://schemas.microsoft.com/office/powerpoint/2010/main" val="363101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F80D4B-2D50-7FEC-ABC5-F06BEA66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Business požadavky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0EB8FAF-B1AF-EDE6-7397-F9380396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Rychlost a jednoduchost: Minimalistický design, který zvládne ovládat i člověk ve stresu.</a:t>
            </a:r>
          </a:p>
          <a:p>
            <a:r>
              <a:rPr lang="cs-CZ" dirty="0"/>
              <a:t>Třídění: Automatické rozdělení případů na (Domácí léčba což je zelena barva vs nutný zásah což je červena barva.)</a:t>
            </a:r>
          </a:p>
          <a:p>
            <a:r>
              <a:rPr lang="cs-CZ" dirty="0"/>
              <a:t>Sběr dat pro TIS: Možnost odeslat informace o váze pacienta a požité látce přímo operátorová ještě před spojením hovoru.</a:t>
            </a:r>
          </a:p>
          <a:p>
            <a:r>
              <a:rPr lang="cs-CZ" dirty="0"/>
              <a:t>Databáze s vizuální podporou: Rozpoznávání hub a rostlin podle fotografií.</a:t>
            </a:r>
          </a:p>
        </p:txBody>
      </p:sp>
    </p:spTree>
    <p:extLst>
      <p:ext uri="{BB962C8B-B14F-4D97-AF65-F5344CB8AC3E}">
        <p14:creationId xmlns:p14="http://schemas.microsoft.com/office/powerpoint/2010/main" val="381042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F9B052-06EF-0D5D-C28A-2BEC343B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Prohlášení o produktu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990C6AC-6BD0-A832-1B9B-614B4DF9F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ToxiRádce</a:t>
            </a:r>
            <a:r>
              <a:rPr lang="cs-CZ" dirty="0"/>
              <a:t> je webová aplikace určená pro laickou veřejnost, která slouží jako interaktivní průvodce první pomoci při podezření na otravu. Aplikace funguje jako předstupeň kontaktu s TIS – pomocí rychlého formuláře vyhodnotí závažnost situace a buď poskytne uklidňující radu pro domácí léčbu, nebo v kritickém případě předá data operátorovi a okamžitě spojí hovor.</a:t>
            </a:r>
          </a:p>
        </p:txBody>
      </p:sp>
    </p:spTree>
    <p:extLst>
      <p:ext uri="{BB962C8B-B14F-4D97-AF65-F5344CB8AC3E}">
        <p14:creationId xmlns:p14="http://schemas.microsoft.com/office/powerpoint/2010/main" val="3414389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D0922E6-3557-AFBE-6215-96365D1DB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Omezení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71C6E9C-4117-A6DA-FA1E-E0AF27083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Musíme počítat s tím, že lidi jsou ve stresu a můžou do aplikace zadat chyby, třeba se splést ve váze nebo množství. Limituje nás taky technika, protože v lese často není signál a fotky z mobilu nemusí být tak kvalitní, aby podle nich automat bezpečně poznal každou houbu. Hlavně ale platí, že aplikace nenahrazuje doktora, takže když jde fakt o život, musí systém lidi okamžitě poslat volat 155 a ne je zdržovat vyplňováním. </a:t>
            </a:r>
          </a:p>
        </p:txBody>
      </p:sp>
    </p:spTree>
    <p:extLst>
      <p:ext uri="{BB962C8B-B14F-4D97-AF65-F5344CB8AC3E}">
        <p14:creationId xmlns:p14="http://schemas.microsoft.com/office/powerpoint/2010/main" val="149685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A73A23-7366-1355-9A26-55079880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Persony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D1AF13-7C98-14CE-71DF-E52B0FD95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Vzhledem k anonymitě volajících na linku TIS nebudeme u našich person uvádět celá jména a příjmení.</a:t>
            </a:r>
          </a:p>
          <a:p>
            <a:r>
              <a:rPr lang="cs-CZ" dirty="0"/>
              <a:t>Persona:  Dítě (A)</a:t>
            </a:r>
          </a:p>
          <a:p>
            <a:r>
              <a:rPr lang="cs-CZ" dirty="0"/>
              <a:t>Persona:  Dospělý muž (B)</a:t>
            </a:r>
          </a:p>
          <a:p>
            <a:r>
              <a:rPr lang="cs-CZ" dirty="0"/>
              <a:t>Persona:  Mladý dospělý (C)</a:t>
            </a:r>
          </a:p>
        </p:txBody>
      </p:sp>
    </p:spTree>
    <p:extLst>
      <p:ext uri="{BB962C8B-B14F-4D97-AF65-F5344CB8AC3E}">
        <p14:creationId xmlns:p14="http://schemas.microsoft.com/office/powerpoint/2010/main" val="4214908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77521E2-FB47-7B1C-17DE-57E20F7C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4600" b="1"/>
              <a:t>1. Persona: Dítě </a:t>
            </a:r>
            <a:br>
              <a:rPr lang="cs-CZ" sz="4600"/>
            </a:br>
            <a:endParaRPr lang="cs-CZ" sz="460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8212A62-7FF5-5392-979E-6E7F75773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cs-CZ" sz="2200" b="1" dirty="0"/>
              <a:t>Identifikace:</a:t>
            </a:r>
            <a:r>
              <a:rPr lang="cs-CZ" sz="2200" dirty="0"/>
              <a:t> Dítě (Batole)</a:t>
            </a:r>
          </a:p>
          <a:p>
            <a:r>
              <a:rPr lang="cs-CZ" sz="2200" b="1" dirty="0"/>
              <a:t>Věk:</a:t>
            </a:r>
            <a:r>
              <a:rPr lang="cs-CZ" sz="2200" dirty="0"/>
              <a:t> 3 roky</a:t>
            </a:r>
          </a:p>
          <a:p>
            <a:r>
              <a:rPr lang="cs-CZ" sz="2200" b="1" dirty="0"/>
              <a:t>Hmotnost:</a:t>
            </a:r>
            <a:r>
              <a:rPr lang="cs-CZ" sz="2200" dirty="0"/>
              <a:t> 15 kg</a:t>
            </a:r>
          </a:p>
          <a:p>
            <a:r>
              <a:rPr lang="cs-CZ" sz="2200" b="1" dirty="0"/>
              <a:t>Látka:</a:t>
            </a:r>
            <a:r>
              <a:rPr lang="cs-CZ" sz="2200" dirty="0"/>
              <a:t> Tableta do myčky (značka FINISH) </a:t>
            </a:r>
          </a:p>
          <a:p>
            <a:r>
              <a:rPr lang="cs-CZ" sz="2200" b="1" dirty="0"/>
              <a:t>Množství:</a:t>
            </a:r>
            <a:r>
              <a:rPr lang="cs-CZ" sz="2200" dirty="0"/>
              <a:t> polovina tablety (rozkousaná)</a:t>
            </a:r>
          </a:p>
          <a:p>
            <a:r>
              <a:rPr lang="cs-CZ" sz="2200" b="1" dirty="0"/>
              <a:t>Doba od požití:</a:t>
            </a:r>
            <a:r>
              <a:rPr lang="cs-CZ" sz="2200" dirty="0"/>
              <a:t> 5–10 minut</a:t>
            </a:r>
          </a:p>
          <a:p>
            <a:r>
              <a:rPr lang="cs-CZ" sz="2200" b="1" dirty="0"/>
              <a:t>Cesta vstupu: </a:t>
            </a:r>
            <a:r>
              <a:rPr lang="cs-CZ" sz="2200" dirty="0"/>
              <a:t>Ústa </a:t>
            </a:r>
          </a:p>
          <a:p>
            <a:r>
              <a:rPr lang="cs-CZ" sz="2200" b="1" dirty="0"/>
              <a:t>Aktuální stav</a:t>
            </a:r>
            <a:r>
              <a:rPr lang="cs-CZ" sz="2200" dirty="0"/>
              <a:t> </a:t>
            </a:r>
            <a:r>
              <a:rPr lang="cs-CZ" sz="2200" b="1" dirty="0"/>
              <a:t>dle maminky: </a:t>
            </a:r>
            <a:r>
              <a:rPr lang="cs-CZ" sz="2200" dirty="0" err="1"/>
              <a:t>Malej</a:t>
            </a:r>
            <a:r>
              <a:rPr lang="cs-CZ" sz="2200" dirty="0"/>
              <a:t> strašně pláče a drží se za pusinku, že ho to pálí! Hrozně moc slintá, teče mu to bradě, ale vnímá mě</a:t>
            </a:r>
          </a:p>
          <a:p>
            <a:endParaRPr lang="cs-CZ" sz="2200" dirty="0"/>
          </a:p>
        </p:txBody>
      </p:sp>
      <p:pic>
        <p:nvPicPr>
          <p:cNvPr id="11" name="Obrázek 10" descr="Obsah obrázku skica, kresba, ilustrace, umění&#10;&#10;Obsah generovaný pomocí AI může být nesprávný.">
            <a:extLst>
              <a:ext uri="{FF2B5EF4-FFF2-40B4-BE49-F238E27FC236}">
                <a16:creationId xmlns:a16="http://schemas.microsoft.com/office/drawing/2014/main" id="{A99D163B-1741-0F06-B428-9FA8466FB6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443" r="26442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91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07968F-3437-E965-BA5D-58226D1FC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65417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4600" b="1" dirty="0"/>
              <a:t>2. Persona: Dospělý muž</a:t>
            </a:r>
            <a:br>
              <a:rPr lang="cs-CZ" sz="4600" dirty="0"/>
            </a:br>
            <a:endParaRPr lang="cs-CZ" sz="4600" dirty="0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1CE87D3-4B9C-0A8F-EABD-83EBD9A82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 fontScale="92500" lnSpcReduction="20000"/>
          </a:bodyPr>
          <a:lstStyle/>
          <a:p>
            <a:r>
              <a:rPr lang="cs-CZ" sz="2000" b="1" dirty="0"/>
              <a:t>Identifikace:</a:t>
            </a:r>
            <a:r>
              <a:rPr lang="cs-CZ" sz="2000" dirty="0"/>
              <a:t> Dospělý muž</a:t>
            </a:r>
          </a:p>
          <a:p>
            <a:r>
              <a:rPr lang="cs-CZ" sz="2000" b="1" dirty="0"/>
              <a:t>Věk:</a:t>
            </a:r>
            <a:r>
              <a:rPr lang="cs-CZ" sz="2000" dirty="0"/>
              <a:t> 55 let</a:t>
            </a:r>
          </a:p>
          <a:p>
            <a:r>
              <a:rPr lang="cs-CZ" sz="2000" b="1" dirty="0"/>
              <a:t>Hmotnost:</a:t>
            </a:r>
            <a:r>
              <a:rPr lang="cs-CZ" sz="2000" dirty="0"/>
              <a:t> 85 kg</a:t>
            </a:r>
          </a:p>
          <a:p>
            <a:r>
              <a:rPr lang="cs-CZ" sz="2000" b="1" dirty="0"/>
              <a:t>Látka:</a:t>
            </a:r>
            <a:r>
              <a:rPr lang="cs-CZ" sz="2000" dirty="0"/>
              <a:t> Houby (Lysohlávka česká/kopinatá) – </a:t>
            </a:r>
            <a:r>
              <a:rPr lang="cs-CZ" sz="2000" i="1" dirty="0"/>
              <a:t>identifikováno podle nahrané fotky</a:t>
            </a:r>
            <a:endParaRPr lang="cs-CZ" sz="2000" dirty="0"/>
          </a:p>
          <a:p>
            <a:r>
              <a:rPr lang="cs-CZ" sz="2000" b="1" dirty="0"/>
              <a:t>Množství:</a:t>
            </a:r>
            <a:r>
              <a:rPr lang="cs-CZ" sz="2000" dirty="0"/>
              <a:t> Cca 10–15 plodnic (zaměněno za špičky polní do polévky)</a:t>
            </a:r>
          </a:p>
          <a:p>
            <a:r>
              <a:rPr lang="cs-CZ" sz="2000" b="1" dirty="0"/>
              <a:t>Doba od požití:</a:t>
            </a:r>
            <a:r>
              <a:rPr lang="cs-CZ" sz="2000" dirty="0"/>
              <a:t> 45 minut</a:t>
            </a:r>
          </a:p>
          <a:p>
            <a:r>
              <a:rPr lang="cs-CZ" sz="2000" b="1" dirty="0"/>
              <a:t>Cesta vstupu: </a:t>
            </a:r>
            <a:r>
              <a:rPr lang="cs-CZ" sz="2000" dirty="0"/>
              <a:t> Ústa </a:t>
            </a:r>
          </a:p>
          <a:p>
            <a:r>
              <a:rPr lang="cs-CZ" sz="2000" b="1" dirty="0"/>
              <a:t>Aktuální stav dle manželky: </a:t>
            </a:r>
            <a:r>
              <a:rPr lang="cs-CZ" sz="2000" dirty="0"/>
              <a:t>Manžel je úplně mimo, mele z cesty. Chvíli se hrozně směje televizi, i když je vypnutá, a pak najednou dostane strach a schovává se. Má vytřeštěné oči, zorničky úplně černé. Říká, že vidí všude nějaká barevná kola a že se hýbou stěny. Sahá si na hruď, že mu strašně buší srdce</a:t>
            </a:r>
          </a:p>
          <a:p>
            <a:endParaRPr lang="cs-CZ" sz="1700" dirty="0"/>
          </a:p>
        </p:txBody>
      </p:sp>
      <p:pic>
        <p:nvPicPr>
          <p:cNvPr id="7" name="Obrázek 6" descr="Obsah obrázku skica, obraz, umění, kresba&#10;&#10;Obsah generovaný pomocí AI může být nesprávný.">
            <a:extLst>
              <a:ext uri="{FF2B5EF4-FFF2-40B4-BE49-F238E27FC236}">
                <a16:creationId xmlns:a16="http://schemas.microsoft.com/office/drawing/2014/main" id="{DA5CF309-5909-69B3-7568-10616DC010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68" r="32317" b="-1"/>
          <a:stretch>
            <a:fillRect/>
          </a:stretch>
        </p:blipFill>
        <p:spPr>
          <a:xfrm>
            <a:off x="7829798" y="2254196"/>
            <a:ext cx="3786924" cy="393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81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472A0B4-5367-994E-ADDF-BF0F53269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cs-CZ" sz="4600" b="1"/>
              <a:t>3. Persona: Mladý dospělý</a:t>
            </a:r>
            <a:br>
              <a:rPr lang="cs-CZ" sz="4600"/>
            </a:br>
            <a:endParaRPr lang="cs-CZ" sz="4600"/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9E6FE92-8970-F776-E64F-5E9FDD4E4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cs-CZ" sz="2000" b="1" dirty="0"/>
              <a:t>Identifikace:</a:t>
            </a:r>
            <a:r>
              <a:rPr lang="cs-CZ" sz="2000" dirty="0"/>
              <a:t> Dospělý muž</a:t>
            </a:r>
          </a:p>
          <a:p>
            <a:r>
              <a:rPr lang="cs-CZ" sz="2000" b="1" dirty="0"/>
              <a:t>Věk:</a:t>
            </a:r>
            <a:r>
              <a:rPr lang="cs-CZ" sz="2000" dirty="0"/>
              <a:t> 22 let</a:t>
            </a:r>
          </a:p>
          <a:p>
            <a:r>
              <a:rPr lang="cs-CZ" sz="2000" b="1" dirty="0"/>
              <a:t>Hmotnost:</a:t>
            </a:r>
            <a:r>
              <a:rPr lang="cs-CZ" sz="2000" dirty="0"/>
              <a:t> 75 kg</a:t>
            </a:r>
          </a:p>
          <a:p>
            <a:r>
              <a:rPr lang="cs-CZ" sz="2000" b="1" dirty="0"/>
              <a:t>Látka:</a:t>
            </a:r>
            <a:r>
              <a:rPr lang="cs-CZ" sz="2000" dirty="0"/>
              <a:t> Čistič odpadů (Krtek)</a:t>
            </a:r>
          </a:p>
          <a:p>
            <a:r>
              <a:rPr lang="cs-CZ" sz="2000" b="1" dirty="0"/>
              <a:t>Množství:</a:t>
            </a:r>
            <a:r>
              <a:rPr lang="cs-CZ" sz="2000" dirty="0"/>
              <a:t> Polití hřbetu ruky (cca 5 cm²)</a:t>
            </a:r>
          </a:p>
          <a:p>
            <a:r>
              <a:rPr lang="cs-CZ" sz="2000" b="1" dirty="0"/>
              <a:t>Doba od expozice:</a:t>
            </a:r>
            <a:r>
              <a:rPr lang="cs-CZ" sz="2000" dirty="0"/>
              <a:t> 2 minuty</a:t>
            </a:r>
          </a:p>
          <a:p>
            <a:r>
              <a:rPr lang="cs-CZ" sz="2000" b="1" dirty="0"/>
              <a:t>Cesta vstupu:</a:t>
            </a:r>
            <a:r>
              <a:rPr lang="cs-CZ" sz="2000" dirty="0"/>
              <a:t> Kůže </a:t>
            </a:r>
          </a:p>
          <a:p>
            <a:r>
              <a:rPr lang="cs-CZ" sz="2000" b="1" dirty="0"/>
              <a:t>Aktuální stav</a:t>
            </a:r>
            <a:r>
              <a:rPr lang="cs-CZ" sz="2000" dirty="0"/>
              <a:t> </a:t>
            </a:r>
            <a:r>
              <a:rPr lang="cs-CZ" sz="2000" b="1" dirty="0"/>
              <a:t>dle pacienta: </a:t>
            </a:r>
            <a:r>
              <a:rPr lang="cs-CZ" sz="2000" dirty="0"/>
              <a:t>Strašně to pálí, jako bych tu ruku strčil do ohně! Mám to místo úplně rudé. Je to na dotek úplně horké. Koukám na to a je to jen červený flek, ale štípe to fakt hodně</a:t>
            </a:r>
          </a:p>
          <a:p>
            <a:endParaRPr lang="cs-CZ" sz="2000" dirty="0"/>
          </a:p>
        </p:txBody>
      </p:sp>
      <p:pic>
        <p:nvPicPr>
          <p:cNvPr id="9" name="Obrázek 8" descr="Obsah obrázku skica, ilustrace, umění, Perokresba&#10;&#10;Obsah generovaný pomocí AI může být nesprávný.">
            <a:extLst>
              <a:ext uri="{FF2B5EF4-FFF2-40B4-BE49-F238E27FC236}">
                <a16:creationId xmlns:a16="http://schemas.microsoft.com/office/drawing/2014/main" id="{3B752231-B0EE-BB9B-81DB-A7552DEF87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678" r="35206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67500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1285</Words>
  <Application>Microsoft Macintosh PowerPoint</Application>
  <PresentationFormat>Širokoúhlá obrazovka</PresentationFormat>
  <Paragraphs>108</Paragraphs>
  <Slides>18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3" baseType="lpstr">
      <vt:lpstr>-webkit-standard</vt:lpstr>
      <vt:lpstr>Aptos</vt:lpstr>
      <vt:lpstr>Aptos Display</vt:lpstr>
      <vt:lpstr>Arial</vt:lpstr>
      <vt:lpstr>Motiv Office</vt:lpstr>
      <vt:lpstr>ToxiRádce</vt:lpstr>
      <vt:lpstr>MOTIVACE </vt:lpstr>
      <vt:lpstr>Business požadavky </vt:lpstr>
      <vt:lpstr>Prohlášení o produktu</vt:lpstr>
      <vt:lpstr>Omezení </vt:lpstr>
      <vt:lpstr>Persony </vt:lpstr>
      <vt:lpstr>1. Persona: Dítě  </vt:lpstr>
      <vt:lpstr>2. Persona: Dospělý muž </vt:lpstr>
      <vt:lpstr>3. Persona: Mladý dospělý </vt:lpstr>
      <vt:lpstr>Analýza problému současného webu.</vt:lpstr>
      <vt:lpstr>Uživatelský cil persona A (Dítě)</vt:lpstr>
      <vt:lpstr>Uživateslký cil persona B(Dospělý muž)</vt:lpstr>
      <vt:lpstr>Uživatelský cil persona C (Mladý dospělý)</vt:lpstr>
      <vt:lpstr>Scénář použiti A – identifikace neznámé látky</vt:lpstr>
      <vt:lpstr>Scénář použiti B (třidění) u dítěte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Shyrokov Anatolii (S-PEF)</dc:creator>
  <cp:lastModifiedBy>Shyrokov Anatolii (S-PEF)</cp:lastModifiedBy>
  <cp:revision>2</cp:revision>
  <dcterms:created xsi:type="dcterms:W3CDTF">2025-12-05T10:56:56Z</dcterms:created>
  <dcterms:modified xsi:type="dcterms:W3CDTF">2026-01-02T10:38:15Z</dcterms:modified>
</cp:coreProperties>
</file>

<file path=docProps/thumbnail.jpeg>
</file>